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48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4468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309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94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651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244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685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485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81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1158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526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06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30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294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5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5307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6991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3540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4135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4549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5548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7564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8111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312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3669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487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390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0672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4759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5382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370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984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8946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2148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675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9393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3" name="Google Shape;5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256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82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25299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36007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874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86977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52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9457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1368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1" name="Google Shape;63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967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33028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2540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47572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1" name="Google Shape;6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06681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84721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30025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6230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402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772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63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850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962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7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7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\\DROBO-FS\QuickDrops\JB\PPTX NG\Droplets\LightingOverlay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ctrTitle"/>
          </p:nvPr>
        </p:nvSpPr>
        <p:spPr>
          <a:xfrm>
            <a:off x="1660701" y="1513194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fr-FR" b="1" u="sng"/>
              <a:t>HYGIÈNE DE VIE ET COVID 19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/>
              <a:t>PRÉSERVER SA SANTÉ PHYSIQUE ET PSYCHIQUE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194" y="4233"/>
            <a:ext cx="1269844" cy="91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092" y="312625"/>
            <a:ext cx="3305524" cy="6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6955325" y="799850"/>
            <a:ext cx="1575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Twentieth Century"/>
                <a:ea typeface="Twentieth Century"/>
                <a:cs typeface="Twentieth Century"/>
                <a:sym typeface="Twentieth Century"/>
              </a:rPr>
              <a:t>Centre Support de RPS - HDF</a:t>
            </a: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LES 2 M »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913774" y="3565382"/>
            <a:ext cx="10351752" cy="133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r-FR" sz="2800"/>
              <a:t>LES MAINS </a:t>
            </a:r>
            <a:endParaRPr/>
          </a:p>
        </p:txBody>
      </p:sp>
      <p:pic>
        <p:nvPicPr>
          <p:cNvPr id="259" name="Google Shape;259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480" y="4689975"/>
            <a:ext cx="1397431" cy="1974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POURQUOI FAUT-IL SE LAVER LES MAINS SOUVENT ?</a:t>
            </a:r>
            <a:endParaRPr/>
          </a:p>
        </p:txBody>
      </p:sp>
      <p:pic>
        <p:nvPicPr>
          <p:cNvPr id="268" name="Google Shape;268;p30" descr="Une image contenant dessi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7081" y="2366963"/>
            <a:ext cx="3297838" cy="34242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9" name="Google Shape;269;p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QUAND FAUT-IL SE LAVER LES MAINS ?</a:t>
            </a:r>
            <a:endParaRPr/>
          </a:p>
        </p:txBody>
      </p:sp>
      <p:pic>
        <p:nvPicPr>
          <p:cNvPr id="277" name="Google Shape;277;p31" descr="Une image contenant dessin, miroir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57183" y="2600237"/>
            <a:ext cx="3077633" cy="30776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8" name="Google Shape;278;p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AVEC QUOI FAUT-IL SE LAVER LES MAINS ?</a:t>
            </a:r>
            <a:endParaRPr/>
          </a:p>
        </p:txBody>
      </p:sp>
      <p:pic>
        <p:nvPicPr>
          <p:cNvPr id="286" name="Google Shape;28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6994" y="2366963"/>
            <a:ext cx="10358011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409" y="2214694"/>
            <a:ext cx="5149185" cy="357650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88" name="Google Shape;288;p3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94"/>
          <a:stretch/>
        </p:blipFill>
        <p:spPr>
          <a:xfrm>
            <a:off x="7859210" y="2423936"/>
            <a:ext cx="2562727" cy="325009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89" name="Google Shape;289;p3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 QUE FAIRE SI LES MAINS SONT DESSÉCHÉES ?</a:t>
            </a:r>
            <a:endParaRPr/>
          </a:p>
        </p:txBody>
      </p:sp>
      <p:pic>
        <p:nvPicPr>
          <p:cNvPr id="297" name="Google Shape;297;p33" descr="Une image contenant main, tenant, table, assis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9111" y="3019688"/>
            <a:ext cx="3697817" cy="23912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LES 2 M »</a:t>
            </a:r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1"/>
          </p:nvPr>
        </p:nvSpPr>
        <p:spPr>
          <a:xfrm>
            <a:off x="913774" y="3429001"/>
            <a:ext cx="10351752" cy="126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r-FR" sz="2800"/>
              <a:t>LE MASQUE</a:t>
            </a:r>
            <a:endParaRPr/>
          </a:p>
        </p:txBody>
      </p:sp>
      <p:pic>
        <p:nvPicPr>
          <p:cNvPr id="307" name="Google Shape;307;p34" descr="Une image contenant nagean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1226" y="4695968"/>
            <a:ext cx="2609547" cy="14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r-FR"/>
              <a:t> </a:t>
            </a:r>
            <a:r>
              <a:rPr lang="fr-FR">
                <a:solidFill>
                  <a:srgbClr val="0070C0"/>
                </a:solidFill>
              </a:rPr>
              <a:t>QUAND FAUT-IL PORTER UN MASQUE ? </a:t>
            </a:r>
            <a:endParaRPr/>
          </a:p>
        </p:txBody>
      </p:sp>
      <p:pic>
        <p:nvPicPr>
          <p:cNvPr id="316" name="Google Shape;316;p35" descr="Une image contenant bâtiment, extérieur, route, rue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2634" y="2558005"/>
            <a:ext cx="3990510" cy="267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913775" y="89648"/>
            <a:ext cx="10364451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FAUT-IL PORTER SON MASQUE ?</a:t>
            </a:r>
            <a:endParaRPr/>
          </a:p>
        </p:txBody>
      </p:sp>
      <p:pic>
        <p:nvPicPr>
          <p:cNvPr id="325" name="Google Shape;325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50217" y="1744499"/>
            <a:ext cx="3035801" cy="478296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326" name="Google Shape;326;p3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title"/>
          </p:nvPr>
        </p:nvSpPr>
        <p:spPr>
          <a:xfrm>
            <a:off x="913775" y="89648"/>
            <a:ext cx="10364451" cy="11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FAUT-IL ENLEVER SON MASQUE ?</a:t>
            </a:r>
            <a:endParaRPr/>
          </a:p>
        </p:txBody>
      </p:sp>
      <p:sp>
        <p:nvSpPr>
          <p:cNvPr id="334" name="Google Shape;334;p3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35" name="Google Shape;335;p3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336" name="Google Shape;336;p3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337" name="Google Shape;3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477" y="2536134"/>
            <a:ext cx="8319460" cy="308602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COMPRENDRE LA DISTANCIATION </a:t>
            </a:r>
            <a:br>
              <a:rPr lang="fr-FR" b="1"/>
            </a:br>
            <a:r>
              <a:rPr lang="fr-FR" b="1"/>
              <a:t>PHYSIQUE ET SOCIALE » 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pic>
        <p:nvPicPr>
          <p:cNvPr id="343" name="Google Shape;343;p38" descr="Une image contenant jouet,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080" y="3146182"/>
            <a:ext cx="4331153" cy="32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45" name="Google Shape;345;p3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346" name="Google Shape;346;p3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r-FR" b="1"/>
              <a:t>PRÉSENTATION DU PROGRAMME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 sz="1600" b="1"/>
              <a:t>SÉANCE 1 </a:t>
            </a:r>
            <a:r>
              <a:rPr lang="fr-FR" sz="1600"/>
              <a:t>: INTRODUCTION : « MR MARTIN » 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r-FR" sz="1600" b="1"/>
              <a:t>SÉANCE 2 </a:t>
            </a:r>
            <a:r>
              <a:rPr lang="fr-FR" sz="1600"/>
              <a:t>: « C’EST QUOI LE COVID-19 ? »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r-FR" sz="1600" b="1"/>
              <a:t>SÉANCE 3 </a:t>
            </a:r>
            <a:r>
              <a:rPr lang="fr-FR" sz="1600"/>
              <a:t>: « LES 2 M » LES MAINS</a:t>
            </a:r>
            <a:r>
              <a:rPr lang="fr-FR" sz="1600" b="1"/>
              <a:t> </a:t>
            </a:r>
            <a:r>
              <a:rPr lang="fr-FR" sz="1600"/>
              <a:t>ET LE MASQUE</a:t>
            </a:r>
            <a:endParaRPr sz="1600" i="1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r-FR" sz="1600" b="1"/>
              <a:t>SÉANCE 4 </a:t>
            </a:r>
            <a:r>
              <a:rPr lang="fr-FR" sz="1600"/>
              <a:t>: « COMPRENDRE LA DISTANCIATION PHYSIQUE ET SOCIALE »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r-FR" sz="1600" b="1"/>
              <a:t>SÉANCE 5</a:t>
            </a:r>
            <a:r>
              <a:rPr lang="fr-FR" sz="1600"/>
              <a:t>: « L’HYGIÈNE DE VIE AU QUOTIDIEN »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fr-FR" sz="1600" b="1"/>
              <a:t>SÉANCE 6 </a:t>
            </a:r>
            <a:r>
              <a:rPr lang="fr-FR" sz="1600"/>
              <a:t>: « BIEN DANS SON ASSIETTE, BIEN DANS SON LOGEMENT » 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7"/>
              <a:buChar char="•"/>
            </a:pPr>
            <a:r>
              <a:rPr lang="fr-FR" sz="1757" b="1"/>
              <a:t>SÉANCE 7 </a:t>
            </a:r>
            <a:r>
              <a:rPr lang="fr-FR" sz="1757"/>
              <a:t>: « SOMMEIL ET ADDICTIONS »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Char char="•"/>
            </a:pPr>
            <a:r>
              <a:rPr lang="fr-FR" sz="1757" b="1"/>
              <a:t>SÉANCE 8 </a:t>
            </a:r>
            <a:r>
              <a:rPr lang="fr-FR" sz="1757"/>
              <a:t>: « UNE ACTIVITÉ PHYSIQUE ADAPTÉE »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Char char="•"/>
            </a:pPr>
            <a:r>
              <a:rPr lang="fr-FR" sz="1757" b="1"/>
              <a:t>SÉANCE 9 </a:t>
            </a:r>
            <a:r>
              <a:rPr lang="fr-FR" sz="1757"/>
              <a:t>: « NE PAS INTERROMPRE LE SUIVI DE MA SANTÉ »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Char char="•"/>
            </a:pPr>
            <a:r>
              <a:rPr lang="fr-FR" sz="1757" b="1"/>
              <a:t>SÉANCE 10 </a:t>
            </a:r>
            <a:r>
              <a:rPr lang="fr-FR" sz="1757"/>
              <a:t>: « FAIRE FACE À MES ÉMOTIONS »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Char char="•"/>
            </a:pPr>
            <a:r>
              <a:rPr lang="fr-FR" sz="1757"/>
              <a:t> </a:t>
            </a:r>
            <a:r>
              <a:rPr lang="fr-FR" sz="1757" b="1"/>
              <a:t>SÉANCE 11 </a:t>
            </a:r>
            <a:r>
              <a:rPr lang="fr-FR" sz="1757"/>
              <a:t>: « ACTIVITÉS PLAISIR, RELATIONS SOCIALE ET VIE AFFECTIVE »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Char char="•"/>
            </a:pPr>
            <a:r>
              <a:rPr lang="fr-FR" sz="1757"/>
              <a:t> </a:t>
            </a:r>
            <a:r>
              <a:rPr lang="fr-FR" sz="1757" b="1"/>
              <a:t>SÉANCE 12 </a:t>
            </a:r>
            <a:r>
              <a:rPr lang="fr-FR" sz="1757"/>
              <a:t>: « MES PROJETS DE VIE » ET EVALUATION DU PROGRAMME</a:t>
            </a:r>
            <a:endParaRPr/>
          </a:p>
          <a:p>
            <a:pPr marL="228600" lvl="0" indent="-1111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  <p:sp>
        <p:nvSpPr>
          <p:cNvPr id="177" name="Google Shape;177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FAIRE AVEC LES AUTRES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POUR SE PROTÉGER PENDANT L’ÉPIDÉMIE ? </a:t>
            </a:r>
            <a:br>
              <a:rPr lang="fr-FR"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</p:txBody>
      </p:sp>
      <p:sp>
        <p:nvSpPr>
          <p:cNvPr id="352" name="Google Shape;352;p3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COMMENT FAIRE POUR NE PAS CONTRACTER LE VIRUS MAIS AUSSI NE PAS LE TRANSMETTRE AUX AUTRES ?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355" name="Google Shape;355;p3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356" name="Google Shape;35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9246" y="3579471"/>
            <a:ext cx="5393508" cy="200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L’HYGIÈNE DE VIE AU QUOTIDIEN »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sp>
        <p:nvSpPr>
          <p:cNvPr id="362" name="Google Shape;362;p40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r-FR" sz="2800"/>
              <a:t>DÉFINITION </a:t>
            </a:r>
            <a:endParaRPr/>
          </a:p>
        </p:txBody>
      </p:sp>
      <p:pic>
        <p:nvPicPr>
          <p:cNvPr id="363" name="Google Shape;36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277732"/>
            <a:ext cx="1981200" cy="8858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64" name="Google Shape;364;p4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2400">
                <a:solidFill>
                  <a:srgbClr val="0070C0"/>
                </a:solidFill>
              </a:rPr>
              <a:t>COMMENT DÉFINIR CE QU’EST L’HYGIÈNE DE VIE ? QUEL EST L'INTÉRÊT DE L'HYGIÈNE DANS LA VIE DE TOUS LES JOURS? </a:t>
            </a:r>
            <a:endParaRPr sz="2400"/>
          </a:p>
        </p:txBody>
      </p:sp>
      <p:pic>
        <p:nvPicPr>
          <p:cNvPr id="372" name="Google Shape;372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1839" y="2308321"/>
            <a:ext cx="3615941" cy="342423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73" name="Google Shape;373;p4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376" name="Google Shape;376;p41" descr="Résultat d’images pour hygiene  et santé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459036"/>
            <a:ext cx="4193894" cy="327352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L’HYGIÈNE DE VIE AU QUOTIDIEN »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body" idx="1"/>
          </p:nvPr>
        </p:nvSpPr>
        <p:spPr>
          <a:xfrm>
            <a:off x="913774" y="3429001"/>
            <a:ext cx="10351752" cy="125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r-FR" sz="2800"/>
              <a:t>L'HYGIÈNE CORPORELLE </a:t>
            </a:r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386" name="Google Shape;38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3492" y="4888747"/>
            <a:ext cx="2316263" cy="113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Twentieth Century"/>
              <a:buNone/>
            </a:pPr>
            <a:r>
              <a:rPr lang="fr-FR" sz="3240">
                <a:solidFill>
                  <a:srgbClr val="0070C0"/>
                </a:solidFill>
              </a:rPr>
              <a:t>POURQUOI FAUT-IL MAINTENIR UNE BONNE HYGIÈNE CORPORELLE? </a:t>
            </a:r>
            <a:br>
              <a:rPr lang="fr-FR" sz="3240">
                <a:solidFill>
                  <a:srgbClr val="0070C0"/>
                </a:solidFill>
              </a:rPr>
            </a:br>
            <a:r>
              <a:rPr lang="fr-FR" sz="3240">
                <a:solidFill>
                  <a:srgbClr val="0070C0"/>
                </a:solidFill>
              </a:rPr>
              <a:t>QUELLES SONT LES HABITUDES RECOMMANDÉES ?</a:t>
            </a:r>
            <a:endParaRPr/>
          </a:p>
        </p:txBody>
      </p:sp>
      <p:pic>
        <p:nvPicPr>
          <p:cNvPr id="392" name="Google Shape;392;p43" descr="Une image contenant pièce, chambre à coucher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49485" y="2555648"/>
            <a:ext cx="3889261" cy="388926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394" name="Google Shape;394;p4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sp>
        <p:nvSpPr>
          <p:cNvPr id="395" name="Google Shape;395;p4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POURQUOI CHANGER DE SOUS-VÊTEMENTS ET DE VÊTEMENTS DE PRÉFÉRENCE TOUS LES JOURS ?</a:t>
            </a:r>
            <a:endParaRPr sz="3200"/>
          </a:p>
        </p:txBody>
      </p:sp>
      <p:pic>
        <p:nvPicPr>
          <p:cNvPr id="401" name="Google Shape;401;p44" descr="Une image contenant dessi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3278" y="2393593"/>
            <a:ext cx="2796722" cy="360867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BIEN DANS SON ASSIETTE, </a:t>
            </a:r>
            <a:br>
              <a:rPr lang="fr-FR" b="1"/>
            </a:br>
            <a:r>
              <a:rPr lang="fr-FR" b="1"/>
              <a:t>BIEN DANS SON LOGEMENT »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sp>
        <p:nvSpPr>
          <p:cNvPr id="410" name="Google Shape;410;p45"/>
          <p:cNvSpPr txBox="1">
            <a:spLocks noGrp="1"/>
          </p:cNvSpPr>
          <p:nvPr>
            <p:ph type="body" idx="1"/>
          </p:nvPr>
        </p:nvSpPr>
        <p:spPr>
          <a:xfrm>
            <a:off x="913774" y="3333510"/>
            <a:ext cx="10351752" cy="149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r-FR" sz="2800"/>
              <a:t>HYGIÈNE ALIMENTAIRE  ET NUTRITION</a:t>
            </a:r>
            <a:endParaRPr/>
          </a:p>
        </p:txBody>
      </p:sp>
      <p:sp>
        <p:nvSpPr>
          <p:cNvPr id="411" name="Google Shape;411;p4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12" name="Google Shape;412;p4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414" name="Google Shape;41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264" y="4942743"/>
            <a:ext cx="1065128" cy="112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QUE FAUT-IL FAIRE POUR NE PAS CONTRACTER DE MALADIE INFECTIEUSE EN ME NOURRISSANT ?</a:t>
            </a:r>
            <a:endParaRPr sz="3200"/>
          </a:p>
        </p:txBody>
      </p:sp>
      <p:pic>
        <p:nvPicPr>
          <p:cNvPr id="420" name="Google Shape;420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32537" y="2448680"/>
            <a:ext cx="3733346" cy="2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22" name="Google Shape;422;p4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423" name="Google Shape;423;p4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424" name="Google Shape;42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2164" y="2473857"/>
            <a:ext cx="2821835" cy="282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FAUT-IL METTRE DES GANTS </a:t>
            </a:r>
            <a:br>
              <a:rPr lang="fr-FR" sz="3200">
                <a:solidFill>
                  <a:srgbClr val="0070C0"/>
                </a:solidFill>
              </a:rPr>
            </a:br>
            <a:r>
              <a:rPr lang="fr-FR" sz="3200">
                <a:solidFill>
                  <a:srgbClr val="0070C0"/>
                </a:solidFill>
              </a:rPr>
              <a:t>POUR ALLER FAIRE SES COURSES ?</a:t>
            </a:r>
            <a:endParaRPr sz="3200"/>
          </a:p>
        </p:txBody>
      </p:sp>
      <p:pic>
        <p:nvPicPr>
          <p:cNvPr id="430" name="Google Shape;430;p47" descr="Une image contenant marché, intérieur, scène, bâtiment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91787" y="2615878"/>
            <a:ext cx="3354555" cy="233660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32" name="Google Shape;432;p4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  <p:sp>
        <p:nvSpPr>
          <p:cNvPr id="433" name="Google Shape;433;p4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434" name="Google Shape;43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0881" y="2615878"/>
            <a:ext cx="3206187" cy="233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QUELS SONT LES CONSTITUANTS DE BASE DES ALIMENTS ?</a:t>
            </a:r>
            <a:endParaRPr sz="3200"/>
          </a:p>
        </p:txBody>
      </p:sp>
      <p:sp>
        <p:nvSpPr>
          <p:cNvPr id="440" name="Google Shape;440;p4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sp>
        <p:nvSpPr>
          <p:cNvPr id="441" name="Google Shape;441;p48"/>
          <p:cNvSpPr txBox="1">
            <a:spLocks noGrp="1"/>
          </p:cNvSpPr>
          <p:nvPr>
            <p:ph type="ftr" idx="11"/>
          </p:nvPr>
        </p:nvSpPr>
        <p:spPr>
          <a:xfrm>
            <a:off x="913774" y="585633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42" name="Google Shape;442;p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  <p:pic>
        <p:nvPicPr>
          <p:cNvPr id="443" name="Google Shape;443;p48" descr="Les nutriments, B-A BA de l'alimentation - Observatoire des ali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470" y="2367090"/>
            <a:ext cx="5421493" cy="342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7830" y="2367089"/>
            <a:ext cx="3424107" cy="342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/>
              <a:t>HISTOIRE DE MR MARTIN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 SCÉNARIO ET QUESTIONNAIRE 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372">
            <a:off x="5277531" y="4313672"/>
            <a:ext cx="1636938" cy="243060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144" y="4580362"/>
            <a:ext cx="1289821" cy="1289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"/>
          <p:cNvSpPr txBox="1">
            <a:spLocks noGrp="1"/>
          </p:cNvSpPr>
          <p:nvPr>
            <p:ph type="title"/>
          </p:nvPr>
        </p:nvSpPr>
        <p:spPr>
          <a:xfrm>
            <a:off x="913775" y="371600"/>
            <a:ext cx="10364451" cy="190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fr-FR" sz="2400">
                <a:solidFill>
                  <a:srgbClr val="0070C0"/>
                </a:solidFill>
              </a:rPr>
              <a:t>QUELS ALIMENTS FAUT-IL MANGER POUR PRÉSERVER SA SANTÉ ? </a:t>
            </a:r>
            <a:br>
              <a:rPr lang="fr-FR" sz="2400">
                <a:solidFill>
                  <a:srgbClr val="0070C0"/>
                </a:solidFill>
              </a:rPr>
            </a:br>
            <a:r>
              <a:rPr lang="fr-FR" sz="2400">
                <a:solidFill>
                  <a:srgbClr val="0070C0"/>
                </a:solidFill>
              </a:rPr>
              <a:t>FAUT-IL FAVORISER CERTAINS ALIMENTS POUR MIEUX SE DÉFENDRE </a:t>
            </a:r>
            <a:br>
              <a:rPr lang="fr-FR" sz="2400">
                <a:solidFill>
                  <a:srgbClr val="0070C0"/>
                </a:solidFill>
              </a:rPr>
            </a:br>
            <a:r>
              <a:rPr lang="fr-FR" sz="2400">
                <a:solidFill>
                  <a:srgbClr val="0070C0"/>
                </a:solidFill>
              </a:rPr>
              <a:t>FACE AU COVID 19 ?</a:t>
            </a:r>
            <a:endParaRPr sz="2400"/>
          </a:p>
        </p:txBody>
      </p:sp>
      <p:pic>
        <p:nvPicPr>
          <p:cNvPr id="450" name="Google Shape;450;p49" descr="Une image contenant alimentation, fruit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6835" y="2569579"/>
            <a:ext cx="3877520" cy="33136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9"/>
          <p:cNvSpPr txBox="1">
            <a:spLocks noGrp="1"/>
          </p:cNvSpPr>
          <p:nvPr>
            <p:ph type="ftr" idx="11"/>
          </p:nvPr>
        </p:nvSpPr>
        <p:spPr>
          <a:xfrm>
            <a:off x="680691" y="6477374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52" name="Google Shape;452;p49"/>
          <p:cNvSpPr txBox="1">
            <a:spLocks noGrp="1"/>
          </p:cNvSpPr>
          <p:nvPr>
            <p:ph type="sldNum" idx="12"/>
          </p:nvPr>
        </p:nvSpPr>
        <p:spPr>
          <a:xfrm>
            <a:off x="10986560" y="6314421"/>
            <a:ext cx="583332" cy="23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sp>
        <p:nvSpPr>
          <p:cNvPr id="453" name="Google Shape;453;p49"/>
          <p:cNvSpPr txBox="1">
            <a:spLocks noGrp="1"/>
          </p:cNvSpPr>
          <p:nvPr>
            <p:ph type="dt" idx="10"/>
          </p:nvPr>
        </p:nvSpPr>
        <p:spPr>
          <a:xfrm>
            <a:off x="7544266" y="62484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454" name="Google Shape;454;p49" descr="Une image contenant table, assiette, alimentation, blanc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6790" y="2801073"/>
            <a:ext cx="4430676" cy="31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FAIRE POUR ÉVITER LES FRINGALES /ENVIES DE GRIGNOTER ?</a:t>
            </a:r>
            <a:endParaRPr/>
          </a:p>
        </p:txBody>
      </p:sp>
      <p:pic>
        <p:nvPicPr>
          <p:cNvPr id="460" name="Google Shape;460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6171" y="3127963"/>
            <a:ext cx="3623312" cy="230038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62" name="Google Shape;462;p5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BIEN DANS SON ASSIETTE, </a:t>
            </a:r>
            <a:br>
              <a:rPr lang="fr-FR" b="1"/>
            </a:br>
            <a:r>
              <a:rPr lang="fr-FR" b="1"/>
              <a:t>BIEN DANS SON LOGEMENT »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sp>
        <p:nvSpPr>
          <p:cNvPr id="469" name="Google Shape;469;p51"/>
          <p:cNvSpPr txBox="1">
            <a:spLocks noGrp="1"/>
          </p:cNvSpPr>
          <p:nvPr>
            <p:ph type="body" idx="1"/>
          </p:nvPr>
        </p:nvSpPr>
        <p:spPr>
          <a:xfrm>
            <a:off x="913774" y="3287211"/>
            <a:ext cx="10351752" cy="152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r-FR" sz="2800"/>
              <a:t>HYGIÈNE DOMESTIQUE</a:t>
            </a:r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473" name="Google Shape;47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383" y="4710095"/>
            <a:ext cx="2211652" cy="12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QUE FAUT-IL FAIRE À SON DOMICILE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POUR SE PROTÉGER DU VIRUS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EN PLUS DES AUTRES MALADIES INFECTIEUSES ? </a:t>
            </a:r>
            <a:endParaRPr/>
          </a:p>
        </p:txBody>
      </p:sp>
      <p:pic>
        <p:nvPicPr>
          <p:cNvPr id="479" name="Google Shape;479;p52" descr="Une image contenant alimentatio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55685" y="2965570"/>
            <a:ext cx="2365072" cy="230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2" descr="Une image contenant dessin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5224" y="3149600"/>
            <a:ext cx="2770690" cy="21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82" name="Google Shape;482;p5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  <p:sp>
        <p:nvSpPr>
          <p:cNvPr id="483" name="Google Shape;483;p5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3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SOMMEIL ET ADDICTIONS »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pic>
        <p:nvPicPr>
          <p:cNvPr id="489" name="Google Shape;48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2134" y="3657456"/>
            <a:ext cx="2201334" cy="136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3" descr="Une image contenant alimentation, café, verr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0883" y="3657456"/>
            <a:ext cx="2866230" cy="136818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492" name="Google Shape;492;p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  <p:sp>
        <p:nvSpPr>
          <p:cNvPr id="493" name="Google Shape;493;p5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POURQUOI LA PÉRIODE DE CONFINEMENT PEUT-ÊTRE UN FACTEUR DE RISQUE DE RECHUTE OU D’AGGRAVATION DES ADDICTIONS?</a:t>
            </a:r>
            <a:endParaRPr/>
          </a:p>
        </p:txBody>
      </p:sp>
      <p:sp>
        <p:nvSpPr>
          <p:cNvPr id="499" name="Google Shape;499;p5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00" name="Google Shape;500;p5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  <p:sp>
        <p:nvSpPr>
          <p:cNvPr id="501" name="Google Shape;501;p5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502" name="Google Shape;5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614" y="2422693"/>
            <a:ext cx="3368505" cy="336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QUE PUIS-JE FAIRE POUR AMÉLIORER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LA QUALITÉ DE MON SOMMEIL ?</a:t>
            </a:r>
            <a:endParaRPr/>
          </a:p>
        </p:txBody>
      </p:sp>
      <p:pic>
        <p:nvPicPr>
          <p:cNvPr id="508" name="Google Shape;508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193" y="2037144"/>
            <a:ext cx="4903808" cy="3426121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10" name="Google Shape;510;p5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36</a:t>
            </a:fld>
            <a:endParaRPr/>
          </a:p>
        </p:txBody>
      </p:sp>
      <p:sp>
        <p:nvSpPr>
          <p:cNvPr id="511" name="Google Shape;511;p5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512" name="Google Shape;512;p5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383" y="2343864"/>
            <a:ext cx="3131126" cy="317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EST-CE QUE L’ALCOOL ET LES DROGUES PEUVENT APAISER LES ANGOISSES, L’ ENNUI OU LE SENTIMENT DE SOLITUDE ?</a:t>
            </a:r>
            <a:endParaRPr sz="3200"/>
          </a:p>
        </p:txBody>
      </p:sp>
      <p:pic>
        <p:nvPicPr>
          <p:cNvPr id="518" name="Google Shape;518;p56" descr="Une image contenant personne, mangeant, assis, femme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088" y="3012106"/>
            <a:ext cx="2884575" cy="231914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519" name="Google Shape;519;p5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9942" y="3012106"/>
            <a:ext cx="2785833" cy="231913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520" name="Google Shape;520;p5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21" name="Google Shape;521;p5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37</a:t>
            </a:fld>
            <a:endParaRPr/>
          </a:p>
        </p:txBody>
      </p:sp>
      <p:sp>
        <p:nvSpPr>
          <p:cNvPr id="522" name="Google Shape;522;p5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EST-CE QUE SI LA PERSONNE FUME ELLE PRENDS PLUS DE RISQUE POUR SA SANTÉ ?</a:t>
            </a:r>
            <a:endParaRPr/>
          </a:p>
        </p:txBody>
      </p:sp>
      <p:pic>
        <p:nvPicPr>
          <p:cNvPr id="528" name="Google Shape;528;p57" descr="Une image contenant alimentation, coupant, assiette, couteau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54222" y="3271925"/>
            <a:ext cx="2824868" cy="204515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529" name="Google Shape;529;p5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30" name="Google Shape;530;p5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38</a:t>
            </a:fld>
            <a:endParaRPr/>
          </a:p>
        </p:txBody>
      </p:sp>
      <p:sp>
        <p:nvSpPr>
          <p:cNvPr id="531" name="Google Shape;531;p5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 UNE ACTIVITÉ PHYSIQUE ADAPTÉE » </a:t>
            </a:r>
            <a:endParaRPr/>
          </a:p>
        </p:txBody>
      </p:sp>
      <p:pic>
        <p:nvPicPr>
          <p:cNvPr id="537" name="Google Shape;537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1434" y="3657458"/>
            <a:ext cx="1477055" cy="136818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39" name="Google Shape;539;p5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  <p:sp>
        <p:nvSpPr>
          <p:cNvPr id="540" name="Google Shape;540;p5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C’EST QUOI LE COVID-19 ? »</a:t>
            </a:r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434" y="3747649"/>
            <a:ext cx="2092678" cy="151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9078" y="3747649"/>
            <a:ext cx="3041927" cy="151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FAUT-IL POURSUIVRE UNE ACTIVITÉ PHYSIQUE MALGRÉ L’ÉPIDÉMIE ? </a:t>
            </a:r>
            <a:endParaRPr/>
          </a:p>
        </p:txBody>
      </p:sp>
      <p:pic>
        <p:nvPicPr>
          <p:cNvPr id="546" name="Google Shape;546;p59" descr="Résultat d’images pour desin gym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1448" y="2723980"/>
            <a:ext cx="2684965" cy="2893087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48" name="Google Shape;548;p5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40</a:t>
            </a:fld>
            <a:endParaRPr/>
          </a:p>
        </p:txBody>
      </p:sp>
      <p:sp>
        <p:nvSpPr>
          <p:cNvPr id="549" name="Google Shape;549;p5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QUELLES SONT LES 4 ÉTAPES D’UNE SÉANCE D'ACTIVITÉ PHYSIQUE?</a:t>
            </a:r>
            <a:endParaRPr/>
          </a:p>
        </p:txBody>
      </p:sp>
      <p:pic>
        <p:nvPicPr>
          <p:cNvPr id="555" name="Google Shape;555;p60" descr="Résultat d’images pour  dessin la  marche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9090" y="2945080"/>
            <a:ext cx="3609647" cy="2437148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57" name="Google Shape;557;p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41</a:t>
            </a:fld>
            <a:endParaRPr/>
          </a:p>
        </p:txBody>
      </p:sp>
      <p:sp>
        <p:nvSpPr>
          <p:cNvPr id="558" name="Google Shape;558;p6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1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 NE PAS INTERROMPRE LE SUIVI </a:t>
            </a:r>
            <a:br>
              <a:rPr lang="fr-FR" b="1"/>
            </a:br>
            <a:r>
              <a:rPr lang="fr-FR" b="1"/>
              <a:t>DE MA SANTÉ » </a:t>
            </a:r>
            <a:r>
              <a:rPr lang="fr-FR"/>
              <a:t/>
            </a:r>
            <a:br>
              <a:rPr lang="fr-FR"/>
            </a:br>
            <a:endParaRPr/>
          </a:p>
        </p:txBody>
      </p:sp>
      <p:pic>
        <p:nvPicPr>
          <p:cNvPr id="564" name="Google Shape;56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0" y="3736710"/>
            <a:ext cx="2781300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66" name="Google Shape;566;p6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42</a:t>
            </a:fld>
            <a:endParaRPr/>
          </a:p>
        </p:txBody>
      </p:sp>
      <p:sp>
        <p:nvSpPr>
          <p:cNvPr id="567" name="Google Shape;567;p6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EN QUOI EST-IL IMPORTANT DE CONTINUER À ALLER CHEZ LES PROFESSIONNELS DE SANTÉ ?</a:t>
            </a:r>
            <a:endParaRPr sz="3200"/>
          </a:p>
        </p:txBody>
      </p:sp>
      <p:pic>
        <p:nvPicPr>
          <p:cNvPr id="573" name="Google Shape;573;p62" descr="Une image contenant groupe, alimentation, debout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83881" y="2336866"/>
            <a:ext cx="3424237" cy="342423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574" name="Google Shape;574;p6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75" name="Google Shape;575;p6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43</a:t>
            </a:fld>
            <a:endParaRPr/>
          </a:p>
        </p:txBody>
      </p:sp>
      <p:sp>
        <p:nvSpPr>
          <p:cNvPr id="576" name="Google Shape;576;p6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QUELLES SONT LES CONSULTATIONS QUE LES AUTORITÉS SANITAIRES RECOMMANDENT ?</a:t>
            </a:r>
            <a:endParaRPr sz="3200"/>
          </a:p>
        </p:txBody>
      </p:sp>
      <p:sp>
        <p:nvSpPr>
          <p:cNvPr id="582" name="Google Shape;582;p6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83" name="Google Shape;583;p6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44</a:t>
            </a:fld>
            <a:endParaRPr/>
          </a:p>
        </p:txBody>
      </p:sp>
      <p:sp>
        <p:nvSpPr>
          <p:cNvPr id="584" name="Google Shape;584;p6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585" name="Google Shape;585;p6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227" y="3033336"/>
            <a:ext cx="2715057" cy="190341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86" name="Google Shape;586;p6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1"/>
          <a:stretch/>
        </p:blipFill>
        <p:spPr>
          <a:xfrm>
            <a:off x="8147063" y="3033336"/>
            <a:ext cx="2276475" cy="190341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87" name="Google Shape;587;p6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86"/>
          <a:stretch/>
        </p:blipFill>
        <p:spPr>
          <a:xfrm>
            <a:off x="1472680" y="2916819"/>
            <a:ext cx="2173768" cy="195612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 sz="3200">
                <a:solidFill>
                  <a:srgbClr val="0070C0"/>
                </a:solidFill>
              </a:rPr>
              <a:t>COMMENT PROCÉDER AFIN DE NE PAS INTERROMPRE LE SUIVI DE SA SANTÉ ?</a:t>
            </a:r>
            <a:endParaRPr sz="3200"/>
          </a:p>
        </p:txBody>
      </p:sp>
      <p:sp>
        <p:nvSpPr>
          <p:cNvPr id="593" name="Google Shape;593;p6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594" name="Google Shape;594;p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45</a:t>
            </a:fld>
            <a:endParaRPr/>
          </a:p>
        </p:txBody>
      </p:sp>
      <p:sp>
        <p:nvSpPr>
          <p:cNvPr id="595" name="Google Shape;595;p6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596" name="Google Shape;59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929" y="3144844"/>
            <a:ext cx="2827391" cy="216755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597" name="Google Shape;597;p6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374" y="2811249"/>
            <a:ext cx="4155155" cy="283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POURSUIVRE SON TRAITEMENT ?</a:t>
            </a:r>
            <a:endParaRPr/>
          </a:p>
        </p:txBody>
      </p:sp>
      <p:pic>
        <p:nvPicPr>
          <p:cNvPr id="603" name="Google Shape;603;p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12243" y="2326511"/>
            <a:ext cx="3828955" cy="326808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604" name="Google Shape;604;p6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05" name="Google Shape;605;p6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46</a:t>
            </a:fld>
            <a:endParaRPr/>
          </a:p>
        </p:txBody>
      </p:sp>
      <p:sp>
        <p:nvSpPr>
          <p:cNvPr id="606" name="Google Shape;606;p6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6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 FAIRE FACE À SES ÉMOTIONS »</a:t>
            </a:r>
            <a:endParaRPr/>
          </a:p>
        </p:txBody>
      </p:sp>
      <p:pic>
        <p:nvPicPr>
          <p:cNvPr id="612" name="Google Shape;612;p66" descr="Une image contenant dessin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605" y="3657457"/>
            <a:ext cx="1236284" cy="136818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14" name="Google Shape;614;p6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47</a:t>
            </a:fld>
            <a:endParaRPr/>
          </a:p>
        </p:txBody>
      </p:sp>
      <p:sp>
        <p:nvSpPr>
          <p:cNvPr id="615" name="Google Shape;615;p6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RÉAGIR FACE AU CONTEXTE ACTUEL?</a:t>
            </a:r>
            <a:endParaRPr/>
          </a:p>
        </p:txBody>
      </p:sp>
      <p:sp>
        <p:nvSpPr>
          <p:cNvPr id="621" name="Google Shape;621;p6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22" name="Google Shape;622;p6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48</a:t>
            </a:fld>
            <a:endParaRPr/>
          </a:p>
        </p:txBody>
      </p:sp>
      <p:sp>
        <p:nvSpPr>
          <p:cNvPr id="623" name="Google Shape;623;p6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624" name="Google Shape;624;p67" descr="Le covid 19 au cœur de nos émotions | TV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723" y="3243575"/>
            <a:ext cx="3235159" cy="166409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25" name="Google Shape;62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769" y="3336287"/>
            <a:ext cx="3049508" cy="147866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26" name="Google Shape;626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8710" y="3491815"/>
            <a:ext cx="861409" cy="120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3100" y="3543769"/>
            <a:ext cx="885244" cy="120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1325" y="3478238"/>
            <a:ext cx="861409" cy="1231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QUE PEUT-ON FAIRE POUR LIMITER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L’IMPACT DU STRESS SUR SA SANTÉ?</a:t>
            </a:r>
            <a:endParaRPr/>
          </a:p>
        </p:txBody>
      </p:sp>
      <p:pic>
        <p:nvPicPr>
          <p:cNvPr id="634" name="Google Shape;634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155" y="2565664"/>
            <a:ext cx="2895600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36" name="Google Shape;636;p6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49</a:t>
            </a:fld>
            <a:endParaRPr/>
          </a:p>
        </p:txBody>
      </p:sp>
      <p:sp>
        <p:nvSpPr>
          <p:cNvPr id="637" name="Google Shape;637;p6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QU’EST-CE QUE LA PANDÉMIE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LIÉE  AU NOUVEAU CORONAVIRUS ? </a:t>
            </a:r>
            <a:endParaRPr/>
          </a:p>
        </p:txBody>
      </p:sp>
      <p:pic>
        <p:nvPicPr>
          <p:cNvPr id="206" name="Google Shape;206;p24" descr="Une image contenant alimentation, dessi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33884" y="2859314"/>
            <a:ext cx="6324231" cy="255077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9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 ACTIVITÉS PLAISIR, RELATIONS SOCIALES </a:t>
            </a:r>
            <a:br>
              <a:rPr lang="fr-FR" b="1"/>
            </a:br>
            <a:r>
              <a:rPr lang="fr-FR" b="1"/>
              <a:t>ET VIE AFFECTIVE »</a:t>
            </a:r>
            <a:endParaRPr/>
          </a:p>
        </p:txBody>
      </p:sp>
      <p:pic>
        <p:nvPicPr>
          <p:cNvPr id="643" name="Google Shape;643;p69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658" y="3706589"/>
            <a:ext cx="1616683" cy="131905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45" name="Google Shape;645;p6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50</a:t>
            </a:fld>
            <a:endParaRPr/>
          </a:p>
        </p:txBody>
      </p:sp>
      <p:sp>
        <p:nvSpPr>
          <p:cNvPr id="646" name="Google Shape;646;p6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PEUT-ON RÉUSSIR À SE SENTIR MIEUX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DANS SA VIE QUOTIDIENNE ?</a:t>
            </a:r>
            <a:endParaRPr/>
          </a:p>
        </p:txBody>
      </p:sp>
      <p:pic>
        <p:nvPicPr>
          <p:cNvPr id="652" name="Google Shape;652;p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19231" y="3771032"/>
            <a:ext cx="970747" cy="119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4090" y="3771032"/>
            <a:ext cx="1139122" cy="119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0445" y="3834424"/>
            <a:ext cx="1166569" cy="113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0" descr="Une image contenant bâtiment, ordinateur&#10;&#10;Description générée automatiquement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7842" y="3771031"/>
            <a:ext cx="1095735" cy="128085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7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57" name="Google Shape;657;p7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51</a:t>
            </a:fld>
            <a:endParaRPr/>
          </a:p>
        </p:txBody>
      </p:sp>
      <p:sp>
        <p:nvSpPr>
          <p:cNvPr id="658" name="Google Shape;658;p7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PEUT-ON AVOIR UNE VIE SENTIMENTALE ?</a:t>
            </a:r>
            <a:endParaRPr/>
          </a:p>
        </p:txBody>
      </p:sp>
      <p:pic>
        <p:nvPicPr>
          <p:cNvPr id="664" name="Google Shape;664;p71" descr="Une image contenant pièce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424158"/>
            <a:ext cx="3398777" cy="324965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665" name="Google Shape;665;p7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66" name="Google Shape;666;p7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52</a:t>
            </a:fld>
            <a:endParaRPr/>
          </a:p>
        </p:txBody>
      </p:sp>
      <p:sp>
        <p:nvSpPr>
          <p:cNvPr id="667" name="Google Shape;667;p7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2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 b="1"/>
              <a:t>« MES PROJETS DE VIE »</a:t>
            </a:r>
            <a:endParaRPr/>
          </a:p>
        </p:txBody>
      </p:sp>
      <p:pic>
        <p:nvPicPr>
          <p:cNvPr id="673" name="Google Shape;673;p72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557" y="3765927"/>
            <a:ext cx="1834185" cy="2482473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7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75" name="Google Shape;675;p7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53</a:t>
            </a:fld>
            <a:endParaRPr/>
          </a:p>
        </p:txBody>
      </p:sp>
      <p:sp>
        <p:nvSpPr>
          <p:cNvPr id="676" name="Google Shape;676;p7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FAUT-IL CONTINUER À AVOIR DES PROJETS 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MALGRÉ L’ÉPIDÉMIE DE CORONAVIRUS ?</a:t>
            </a:r>
            <a:endParaRPr/>
          </a:p>
        </p:txBody>
      </p:sp>
      <p:pic>
        <p:nvPicPr>
          <p:cNvPr id="682" name="Google Shape;682;p73" descr="Montgolfière colorée sur ciel crépusculai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716" y="2366963"/>
            <a:ext cx="4952568" cy="34242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83" name="Google Shape;683;p7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84" name="Google Shape;684;p7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54</a:t>
            </a:fld>
            <a:endParaRPr/>
          </a:p>
        </p:txBody>
      </p:sp>
      <p:sp>
        <p:nvSpPr>
          <p:cNvPr id="685" name="Google Shape;685;p7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fr-FR"/>
              <a:t>EVALUATION DU PROGRAMME </a:t>
            </a:r>
            <a:br>
              <a:rPr lang="fr-FR"/>
            </a:br>
            <a:r>
              <a:rPr lang="fr-FR"/>
              <a:t>ET DE VOTRE SATISFACTION </a:t>
            </a:r>
            <a:endParaRPr/>
          </a:p>
        </p:txBody>
      </p:sp>
      <p:pic>
        <p:nvPicPr>
          <p:cNvPr id="691" name="Google Shape;69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202">
            <a:off x="5650750" y="3752783"/>
            <a:ext cx="17621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7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366" y="4077560"/>
            <a:ext cx="690914" cy="690914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7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694" name="Google Shape;694;p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55</a:t>
            </a:fld>
            <a:endParaRPr/>
          </a:p>
        </p:txBody>
      </p:sp>
      <p:sp>
        <p:nvSpPr>
          <p:cNvPr id="695" name="Google Shape;695;p7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5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/>
              <a:t>NOUS VOUS REMERCIONS </a:t>
            </a:r>
            <a:br>
              <a:rPr lang="fr-FR" sz="4400"/>
            </a:br>
            <a:r>
              <a:rPr lang="fr-FR" sz="4400"/>
              <a:t>POUR VOTRE PARTICIPATION !</a:t>
            </a:r>
            <a:endParaRPr/>
          </a:p>
        </p:txBody>
      </p:sp>
      <p:sp>
        <p:nvSpPr>
          <p:cNvPr id="701" name="Google Shape;701;p75"/>
          <p:cNvSpPr/>
          <p:nvPr/>
        </p:nvSpPr>
        <p:spPr>
          <a:xfrm>
            <a:off x="5903089" y="54651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43125"/>
                </a:moveTo>
                <a:lnTo>
                  <a:pt x="15000" y="76875"/>
                </a:lnTo>
                <a:lnTo>
                  <a:pt x="43125" y="76875"/>
                </a:lnTo>
                <a:lnTo>
                  <a:pt x="71250" y="105000"/>
                </a:lnTo>
                <a:lnTo>
                  <a:pt x="71250" y="15000"/>
                </a:lnTo>
                <a:lnTo>
                  <a:pt x="43125" y="43125"/>
                </a:lnTo>
                <a:close/>
              </a:path>
              <a:path w="120000" h="120000" fill="darken" extrusionOk="0">
                <a:moveTo>
                  <a:pt x="15000" y="43125"/>
                </a:moveTo>
                <a:lnTo>
                  <a:pt x="15000" y="76875"/>
                </a:lnTo>
                <a:lnTo>
                  <a:pt x="43125" y="76875"/>
                </a:lnTo>
                <a:lnTo>
                  <a:pt x="71250" y="105000"/>
                </a:lnTo>
                <a:lnTo>
                  <a:pt x="71250" y="15000"/>
                </a:lnTo>
                <a:lnTo>
                  <a:pt x="43125" y="43125"/>
                </a:lnTo>
                <a:close/>
              </a:path>
              <a:path w="120000" h="120000" fill="none" extrusionOk="0">
                <a:moveTo>
                  <a:pt x="15000" y="43125"/>
                </a:moveTo>
                <a:lnTo>
                  <a:pt x="43125" y="43125"/>
                </a:lnTo>
                <a:lnTo>
                  <a:pt x="71250" y="15000"/>
                </a:lnTo>
                <a:lnTo>
                  <a:pt x="71250" y="105000"/>
                </a:lnTo>
                <a:lnTo>
                  <a:pt x="43125" y="76875"/>
                </a:lnTo>
                <a:lnTo>
                  <a:pt x="15000" y="76875"/>
                </a:lnTo>
                <a:close/>
                <a:moveTo>
                  <a:pt x="82500" y="43125"/>
                </a:moveTo>
                <a:lnTo>
                  <a:pt x="105000" y="26250"/>
                </a:lnTo>
                <a:moveTo>
                  <a:pt x="82500" y="60000"/>
                </a:moveTo>
                <a:lnTo>
                  <a:pt x="105000" y="60000"/>
                </a:lnTo>
                <a:moveTo>
                  <a:pt x="82500" y="76875"/>
                </a:moveTo>
                <a:lnTo>
                  <a:pt x="105000" y="9375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5875" cap="flat" cmpd="sng">
            <a:solidFill>
              <a:srgbClr val="227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2" name="Google Shape;702;p7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703" name="Google Shape;703;p7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56</a:t>
            </a:fld>
            <a:endParaRPr/>
          </a:p>
        </p:txBody>
      </p:sp>
      <p:sp>
        <p:nvSpPr>
          <p:cNvPr id="704" name="Google Shape;704;p7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pic>
        <p:nvPicPr>
          <p:cNvPr id="705" name="Google Shape;705;p75" descr="Une image contenant dessin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25" y="4311103"/>
            <a:ext cx="10477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SE TRANSMET LE VIRUS ?</a:t>
            </a:r>
            <a:endParaRPr/>
          </a:p>
        </p:txBody>
      </p:sp>
      <p:pic>
        <p:nvPicPr>
          <p:cNvPr id="215" name="Google Shape;215;p25" descr="Une image contenant dessin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23282" y="2621889"/>
            <a:ext cx="2808126" cy="277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 descr="Une image contenant armoire, personne, intérieur, cuisin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2689" y="2700671"/>
            <a:ext cx="2959682" cy="2699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QUELS SONT LES SYMPTÔMES DE LA MALADIE?</a:t>
            </a:r>
            <a:endParaRPr/>
          </a:p>
        </p:txBody>
      </p:sp>
      <p:pic>
        <p:nvPicPr>
          <p:cNvPr id="225" name="Google Shape;225;p26" descr="Une image contenant intérieur, vert, blanc, évier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6054" y="1909628"/>
            <a:ext cx="2648693" cy="397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COMMENT SE FAIT LE DIAGNOSTIC ?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8" name="Google Shape;238;p27" descr="Une image contenant intérieur, regardant, assis, blanc&#10;&#10;Description générée automatique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447" y="3834055"/>
            <a:ext cx="1909074" cy="204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 descr="Une image contenant intérieur, personne, table, gâteau&#10;&#10;Description générée automatiquem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723" y="2432889"/>
            <a:ext cx="2095504" cy="133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8968" y="4426820"/>
            <a:ext cx="2792969" cy="136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8968" y="2465408"/>
            <a:ext cx="2792969" cy="180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 descr="L'auscultation : l'examen phare du médeci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3593" y="2420392"/>
            <a:ext cx="3649260" cy="331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wentieth Century"/>
              <a:buNone/>
            </a:pPr>
            <a:r>
              <a:rPr lang="fr-FR">
                <a:solidFill>
                  <a:srgbClr val="0070C0"/>
                </a:solidFill>
              </a:rPr>
              <a:t>EXISTE-T-IL DES TRAITEMENTS POUR CETTE MALADIE ?</a:t>
            </a:r>
            <a:endParaRPr/>
          </a:p>
        </p:txBody>
      </p:sp>
      <p:pic>
        <p:nvPicPr>
          <p:cNvPr id="248" name="Google Shape;248;p28" descr="Une image contenant périphérique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669" y="2627068"/>
            <a:ext cx="2664031" cy="27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 descr="Une image contenant intérieur, table, assis, blanc&#10;&#10;Description générée automatiquem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3168" y="2721594"/>
            <a:ext cx="4156289" cy="277059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HYGIENE DE VIE ET COVID 19</a:t>
            </a:r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06/05/2020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Grand écran</PresentationFormat>
  <Paragraphs>249</Paragraphs>
  <Slides>56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0" baseType="lpstr">
      <vt:lpstr>Arial</vt:lpstr>
      <vt:lpstr>Calibri</vt:lpstr>
      <vt:lpstr>Twentieth Century</vt:lpstr>
      <vt:lpstr>Ronds dans l’eau</vt:lpstr>
      <vt:lpstr>HYGIÈNE DE VIE ET COVID 19 </vt:lpstr>
      <vt:lpstr>PRÉSENTATION DU PROGRAMME</vt:lpstr>
      <vt:lpstr>HISTOIRE DE MR MARTIN</vt:lpstr>
      <vt:lpstr>« C’EST QUOI LE COVID-19 ? »</vt:lpstr>
      <vt:lpstr>QU’EST-CE QUE LA PANDÉMIE  LIÉE  AU NOUVEAU CORONAVIRUS ? </vt:lpstr>
      <vt:lpstr>COMMENT SE TRANSMET LE VIRUS ?</vt:lpstr>
      <vt:lpstr>QUELS SONT LES SYMPTÔMES DE LA MALADIE?</vt:lpstr>
      <vt:lpstr>COMMENT SE FAIT LE DIAGNOSTIC ?</vt:lpstr>
      <vt:lpstr>EXISTE-T-IL DES TRAITEMENTS POUR CETTE MALADIE ?</vt:lpstr>
      <vt:lpstr>« LES 2 M »</vt:lpstr>
      <vt:lpstr>POURQUOI FAUT-IL SE LAVER LES MAINS SOUVENT ?</vt:lpstr>
      <vt:lpstr>QUAND FAUT-IL SE LAVER LES MAINS ?</vt:lpstr>
      <vt:lpstr>AVEC QUOI FAUT-IL SE LAVER LES MAINS ?</vt:lpstr>
      <vt:lpstr> QUE FAIRE SI LES MAINS SONT DESSÉCHÉES ?</vt:lpstr>
      <vt:lpstr>« LES 2 M »</vt:lpstr>
      <vt:lpstr> QUAND FAUT-IL PORTER UN MASQUE ? </vt:lpstr>
      <vt:lpstr>COMMENT FAUT-IL PORTER SON MASQUE ?</vt:lpstr>
      <vt:lpstr>COMMENT FAUT-IL ENLEVER SON MASQUE ?</vt:lpstr>
      <vt:lpstr>« COMPRENDRE LA DISTANCIATION  PHYSIQUE ET SOCIALE »  </vt:lpstr>
      <vt:lpstr>COMMENT FAIRE AVEC LES AUTRES  POUR SE PROTÉGER PENDANT L’ÉPIDÉMIE ?  </vt:lpstr>
      <vt:lpstr>« L’HYGIÈNE DE VIE AU QUOTIDIEN » </vt:lpstr>
      <vt:lpstr>COMMENT DÉFINIR CE QU’EST L’HYGIÈNE DE VIE ? QUEL EST L'INTÉRÊT DE L'HYGIÈNE DANS LA VIE DE TOUS LES JOURS? </vt:lpstr>
      <vt:lpstr>« L’HYGIÈNE DE VIE AU QUOTIDIEN » </vt:lpstr>
      <vt:lpstr>POURQUOI FAUT-IL MAINTENIR UNE BONNE HYGIÈNE CORPORELLE?  QUELLES SONT LES HABITUDES RECOMMANDÉES ?</vt:lpstr>
      <vt:lpstr>POURQUOI CHANGER DE SOUS-VÊTEMENTS ET DE VÊTEMENTS DE PRÉFÉRENCE TOUS LES JOURS ?</vt:lpstr>
      <vt:lpstr>« BIEN DANS SON ASSIETTE,  BIEN DANS SON LOGEMENT » </vt:lpstr>
      <vt:lpstr>QUE FAUT-IL FAIRE POUR NE PAS CONTRACTER DE MALADIE INFECTIEUSE EN ME NOURRISSANT ?</vt:lpstr>
      <vt:lpstr>FAUT-IL METTRE DES GANTS  POUR ALLER FAIRE SES COURSES ?</vt:lpstr>
      <vt:lpstr>QUELS SONT LES CONSTITUANTS DE BASE DES ALIMENTS ?</vt:lpstr>
      <vt:lpstr>QUELS ALIMENTS FAUT-IL MANGER POUR PRÉSERVER SA SANTÉ ?  FAUT-IL FAVORISER CERTAINS ALIMENTS POUR MIEUX SE DÉFENDRE  FACE AU COVID 19 ?</vt:lpstr>
      <vt:lpstr>COMMENT FAIRE POUR ÉVITER LES FRINGALES /ENVIES DE GRIGNOTER ?</vt:lpstr>
      <vt:lpstr>« BIEN DANS SON ASSIETTE,  BIEN DANS SON LOGEMENT » </vt:lpstr>
      <vt:lpstr>QUE FAUT-IL FAIRE À SON DOMICILE  POUR SE PROTÉGER DU VIRUS  EN PLUS DES AUTRES MALADIES INFECTIEUSES ? </vt:lpstr>
      <vt:lpstr>« SOMMEIL ET ADDICTIONS » </vt:lpstr>
      <vt:lpstr>POURQUOI LA PÉRIODE DE CONFINEMENT PEUT-ÊTRE UN FACTEUR DE RISQUE DE RECHUTE OU D’AGGRAVATION DES ADDICTIONS?</vt:lpstr>
      <vt:lpstr>QUE PUIS-JE FAIRE POUR AMÉLIORER  LA QUALITÉ DE MON SOMMEIL ?</vt:lpstr>
      <vt:lpstr>EST-CE QUE L’ALCOOL ET LES DROGUES PEUVENT APAISER LES ANGOISSES, L’ ENNUI OU LE SENTIMENT DE SOLITUDE ?</vt:lpstr>
      <vt:lpstr>EST-CE QUE SI LA PERSONNE FUME ELLE PRENDS PLUS DE RISQUE POUR SA SANTÉ ?</vt:lpstr>
      <vt:lpstr>« UNE ACTIVITÉ PHYSIQUE ADAPTÉE » </vt:lpstr>
      <vt:lpstr>FAUT-IL POURSUIVRE UNE ACTIVITÉ PHYSIQUE MALGRÉ L’ÉPIDÉMIE ? </vt:lpstr>
      <vt:lpstr>QUELLES SONT LES 4 ÉTAPES D’UNE SÉANCE D'ACTIVITÉ PHYSIQUE?</vt:lpstr>
      <vt:lpstr>« NE PAS INTERROMPRE LE SUIVI  DE MA SANTÉ »  </vt:lpstr>
      <vt:lpstr>EN QUOI EST-IL IMPORTANT DE CONTINUER À ALLER CHEZ LES PROFESSIONNELS DE SANTÉ ?</vt:lpstr>
      <vt:lpstr>QUELLES SONT LES CONSULTATIONS QUE LES AUTORITÉS SANITAIRES RECOMMANDENT ?</vt:lpstr>
      <vt:lpstr>COMMENT PROCÉDER AFIN DE NE PAS INTERROMPRE LE SUIVI DE SA SANTÉ ?</vt:lpstr>
      <vt:lpstr>COMMENT POURSUIVRE SON TRAITEMENT ?</vt:lpstr>
      <vt:lpstr>« FAIRE FACE À SES ÉMOTIONS »</vt:lpstr>
      <vt:lpstr>COMMENT RÉAGIR FACE AU CONTEXTE ACTUEL?</vt:lpstr>
      <vt:lpstr>QUE PEUT-ON FAIRE POUR LIMITER  L’IMPACT DU STRESS SUR SA SANTÉ?</vt:lpstr>
      <vt:lpstr>« ACTIVITÉS PLAISIR, RELATIONS SOCIALES  ET VIE AFFECTIVE »</vt:lpstr>
      <vt:lpstr>COMMENT PEUT-ON RÉUSSIR À SE SENTIR MIEUX  DANS SA VIE QUOTIDIENNE ?</vt:lpstr>
      <vt:lpstr>PEUT-ON AVOIR UNE VIE SENTIMENTALE ?</vt:lpstr>
      <vt:lpstr>« MES PROJETS DE VIE »</vt:lpstr>
      <vt:lpstr>FAUT-IL CONTINUER À AVOIR DES PROJETS  MALGRÉ L’ÉPIDÉMIE DE CORONAVIRUS ?</vt:lpstr>
      <vt:lpstr>EVALUATION DU PROGRAMME  ET DE VOTRE SATISFACTION </vt:lpstr>
      <vt:lpstr>NOUS VOUS REMERCIONS  POUR VOTRE PARTICIPATION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HYGIÈNE DE VIE ET COVID 19</dc:title>
  <dc:creator>TODOROFF Floriane</dc:creator>
  <cp:lastModifiedBy>TODOROFF Floriane</cp:lastModifiedBy>
  <cp:revision>2</cp:revision>
  <dcterms:modified xsi:type="dcterms:W3CDTF">2020-05-20T12:34:57Z</dcterms:modified>
</cp:coreProperties>
</file>